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5"/>
  </p:sldMasterIdLst>
  <p:notesMasterIdLst>
    <p:notesMasterId r:id="rId17"/>
  </p:notesMasterIdLst>
  <p:sldIdLst>
    <p:sldId id="256" r:id="rId6"/>
    <p:sldId id="267" r:id="rId7"/>
    <p:sldId id="257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D5F8"/>
    <a:srgbClr val="9AE66E"/>
    <a:srgbClr val="FAF278"/>
    <a:srgbClr val="FA6977"/>
    <a:srgbClr val="D35F5F"/>
    <a:srgbClr val="D64145"/>
    <a:srgbClr val="D6222E"/>
    <a:srgbClr val="D70020"/>
    <a:srgbClr val="D70000"/>
    <a:srgbClr val="D3A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5205"/>
  </p:normalViewPr>
  <p:slideViewPr>
    <p:cSldViewPr snapToGrid="0">
      <p:cViewPr varScale="1">
        <p:scale>
          <a:sx n="121" d="100"/>
          <a:sy n="121" d="100"/>
        </p:scale>
        <p:origin x="2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B0ADE-D239-428E-A3FB-5C9387FDA0EA}" type="datetimeFigureOut">
              <a:rPr lang="en-US" smtClean="0"/>
              <a:t>1/11/26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05C83-8E28-49C5-95D0-F2C3B390C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0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E926-73C7-380E-A3D5-C405C1E6C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A7CD50-55D5-F4FE-586C-C557B6CB9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02D70-A75C-D3DF-7472-4BD1F42A8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581FE-2A2A-748B-16C9-33D9A5504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05C83-8E28-49C5-95D0-F2C3B390C3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1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Effective Theories for Active Matter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Jack H. Farrell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8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>
                <a:lvl1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</a:lstStyle>
              <a:p>
                <a:pPr lvl="0"/>
                <a:r>
                  <a:rPr lang="en-US" dirty="0"/>
                  <a:t>Click to edit Master text styles</a:t>
                </a:r>
              </a:p>
              <a:p>
                <a:pPr lvl="1"/>
                <a:r>
                  <a:rPr lang="en-US" dirty="0"/>
                  <a:t>Second level</a:t>
                </a:r>
              </a:p>
              <a:p>
                <a:pPr lvl="2"/>
                <a:r>
                  <a:rPr lang="en-US" dirty="0"/>
                  <a:t>Third level</a:t>
                </a:r>
              </a:p>
              <a:p>
                <a:pPr lvl="3"/>
                <a:r>
                  <a:rPr lang="en-US" dirty="0"/>
                  <a:t>Fourth level</a:t>
                </a:r>
              </a:p>
              <a:p>
                <a:pPr lvl="4"/>
                <a:r>
                  <a:rPr lang="en-US" dirty="0"/>
                  <a:t>Fifth level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6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8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0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8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7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82935"/>
            <a:ext cx="7785885" cy="682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5092"/>
            <a:ext cx="7886700" cy="4861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2025-03-19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28BB7-2E22-4DC3-AA49-A0E89C021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97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380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04A2-4BB2-59C5-CE3E-6043172C5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31505"/>
            <a:ext cx="7772400" cy="2232881"/>
          </a:xfrm>
        </p:spPr>
        <p:txBody>
          <a:bodyPr>
            <a:normAutofit/>
          </a:bodyPr>
          <a:lstStyle/>
          <a:p>
            <a:br>
              <a:rPr lang="en-US" b="1" dirty="0"/>
            </a:br>
            <a:r>
              <a:rPr lang="en-US" sz="4000" b="1" dirty="0"/>
              <a:t>Endpoint of a Ballistic </a:t>
            </a:r>
            <a:r>
              <a:rPr lang="en-US" sz="4000" b="1" dirty="0" err="1"/>
              <a:t>Dyakonov</a:t>
            </a:r>
            <a:r>
              <a:rPr lang="en-US" sz="4000" b="1" dirty="0"/>
              <a:t>-Shur Instability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89C2-324A-7C32-C7B6-9D4D4EB22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409720"/>
            <a:ext cx="6858000" cy="1904999"/>
          </a:xfrm>
        </p:spPr>
        <p:txBody>
          <a:bodyPr>
            <a:normAutofit/>
          </a:bodyPr>
          <a:lstStyle/>
          <a:p>
            <a:r>
              <a:rPr lang="en-US" b="1" dirty="0"/>
              <a:t>Jack H. Farrell</a:t>
            </a:r>
            <a:endParaRPr lang="en-US" dirty="0"/>
          </a:p>
          <a:p>
            <a:r>
              <a:rPr lang="en-US" dirty="0"/>
              <a:t>APS Global Physics Summit</a:t>
            </a:r>
          </a:p>
          <a:p>
            <a:r>
              <a:rPr lang="en-US" dirty="0"/>
              <a:t>2025-03-19</a:t>
            </a:r>
          </a:p>
        </p:txBody>
      </p:sp>
      <p:pic>
        <p:nvPicPr>
          <p:cNvPr id="7" name="Picture 6" descr="A black and white text&#10;&#10;AI-generated content may be incorrect.">
            <a:extLst>
              <a:ext uri="{FF2B5EF4-FFF2-40B4-BE49-F238E27FC236}">
                <a16:creationId xmlns:a16="http://schemas.microsoft.com/office/drawing/2014/main" id="{40CF3536-CCCB-6B56-C20D-189B7094F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25" y="4988851"/>
            <a:ext cx="4248347" cy="6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23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688C-D8C3-8FA0-CFCC-3E1C3E9C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16BFD-6EDF-130A-AF3E-2D4FD101E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5556"/>
            <a:ext cx="7886700" cy="5081408"/>
          </a:xfrm>
        </p:spPr>
        <p:txBody>
          <a:bodyPr/>
          <a:lstStyle/>
          <a:p>
            <a:r>
              <a:rPr lang="en-US" dirty="0"/>
              <a:t>Imagine the device is separated from a metallic gate by an oxide, forming a capacitor</a:t>
            </a:r>
          </a:p>
          <a:p>
            <a:r>
              <a:rPr lang="en-US" dirty="0"/>
              <a:t>Power from charge-discharge cycles: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92345-B84A-DE33-214F-3FCCE59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2F731-A05F-8EEC-27E5-C457A2DB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7A869-9B43-40F1-BD92-FCC8294D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F36B5-4979-5072-66EF-AECD1234076F}"/>
                  </a:ext>
                </a:extLst>
              </p:cNvPr>
              <p:cNvSpPr txBox="1"/>
              <p:nvPr/>
            </p:nvSpPr>
            <p:spPr>
              <a:xfrm>
                <a:off x="2470142" y="2282893"/>
                <a:ext cx="4203715" cy="698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>
                          <a:latin typeface="Cambria Math" panose="02040503050406030204" pitchFamily="18" charset="0"/>
                        </a:rPr>
                        <m:t>Power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CA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nary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𝑒𝑁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func>
                            <m:func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F36B5-4979-5072-66EF-AECD1234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142" y="2282893"/>
                <a:ext cx="4203715" cy="698012"/>
              </a:xfrm>
              <a:prstGeom prst="rect">
                <a:avLst/>
              </a:prstGeom>
              <a:blipFill>
                <a:blip r:embed="rId2"/>
                <a:stretch>
                  <a:fillRect l="-602" t="-176786" b="-26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D5C0E473-4C91-6F47-8EF4-BD963A603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8" y="3267317"/>
            <a:ext cx="4396059" cy="2747537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EEA53268-331E-D965-B13C-D510E0869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73" y="3267317"/>
            <a:ext cx="4396059" cy="27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0BA5-7CEA-C18C-D67B-43E3A144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5A78A-4703-342D-5155-33133C190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ballistic transport should </a:t>
            </a:r>
            <a:r>
              <a:rPr lang="en-US" sz="2000" dirty="0" err="1">
                <a:solidFill>
                  <a:srgbClr val="87D5F8"/>
                </a:solidFill>
              </a:rPr>
              <a:t>favour</a:t>
            </a:r>
            <a:r>
              <a:rPr lang="en-US" sz="2000" dirty="0"/>
              <a:t> the DS instability</a:t>
            </a:r>
          </a:p>
          <a:p>
            <a:r>
              <a:rPr lang="en-US" dirty="0"/>
              <a:t>Illustrated in the context of a quadratic toy model for the ballistic-hydrodynamic crossover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More ideas:</a:t>
            </a:r>
          </a:p>
          <a:p>
            <a:r>
              <a:rPr lang="en-US" dirty="0"/>
              <a:t>Nonlinear treatment with temperature gradients in and around hydro regime</a:t>
            </a:r>
          </a:p>
          <a:p>
            <a:r>
              <a:rPr lang="en-US" dirty="0"/>
              <a:t>Nonlinear transport through 2D geometries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Thanks for listening!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/>
              <a:t>     </a:t>
            </a:r>
            <a:r>
              <a:rPr lang="en-US" dirty="0" err="1">
                <a:solidFill>
                  <a:srgbClr val="87D5F8"/>
                </a:solidFill>
              </a:rPr>
              <a:t>jfarrellhfx@bsky.social</a:t>
            </a:r>
            <a:r>
              <a:rPr lang="en-US" dirty="0">
                <a:solidFill>
                  <a:srgbClr val="87D5F8"/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F8CAE-97F3-53CC-34B0-89BA415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A26C-663E-87BA-F680-89CC5BF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89B6C-DEC5-4382-43C6-EA91DD89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11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EB8868E-AA73-9461-B43B-A52B112F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748" y="5135282"/>
            <a:ext cx="243406" cy="2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2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533A-274D-AED2-E3EF-0443C24D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A75AD-1170-F8BD-8FD2-C8D010E8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D7BD2-469D-2778-CD55-C23159D6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105BA-1066-9F57-F660-F37FDB93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B61A8-F559-5B29-7EFB-B122529E92D1}"/>
              </a:ext>
            </a:extLst>
          </p:cNvPr>
          <p:cNvSpPr txBox="1"/>
          <p:nvPr/>
        </p:nvSpPr>
        <p:spPr>
          <a:xfrm>
            <a:off x="2061805" y="4387372"/>
            <a:ext cx="152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Andy Lucas</a:t>
            </a:r>
          </a:p>
          <a:p>
            <a:pPr algn="ctr"/>
            <a:r>
              <a:rPr lang="en-US" sz="2000" dirty="0"/>
              <a:t>(Advisor)</a:t>
            </a:r>
          </a:p>
        </p:txBody>
      </p:sp>
      <p:pic>
        <p:nvPicPr>
          <p:cNvPr id="8" name="Picture 7" descr="A person wearing glasses and a t-shirt with a dinosaur on it&#10;&#10;AI-generated content may be incorrect.">
            <a:extLst>
              <a:ext uri="{FF2B5EF4-FFF2-40B4-BE49-F238E27FC236}">
                <a16:creationId xmlns:a16="http://schemas.microsoft.com/office/drawing/2014/main" id="{6EA452C2-0561-4CC3-E1AE-94BEE8DEA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25" y="1965645"/>
            <a:ext cx="2102336" cy="2102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11592-6F64-BD2B-0AB3-4C5AA01EEDBF}"/>
              </a:ext>
            </a:extLst>
          </p:cNvPr>
          <p:cNvSpPr txBox="1"/>
          <p:nvPr/>
        </p:nvSpPr>
        <p:spPr>
          <a:xfrm>
            <a:off x="5644408" y="4387372"/>
            <a:ext cx="9412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Rogue</a:t>
            </a:r>
          </a:p>
          <a:p>
            <a:pPr algn="ctr"/>
            <a:r>
              <a:rPr lang="en-US" sz="2000" dirty="0"/>
              <a:t>(Cat)</a:t>
            </a:r>
          </a:p>
        </p:txBody>
      </p:sp>
      <p:pic>
        <p:nvPicPr>
          <p:cNvPr id="11" name="Picture 10" descr="A cat lying on a blanket&#10;&#10;AI-generated content may be incorrect.">
            <a:extLst>
              <a:ext uri="{FF2B5EF4-FFF2-40B4-BE49-F238E27FC236}">
                <a16:creationId xmlns:a16="http://schemas.microsoft.com/office/drawing/2014/main" id="{7F4599AB-006F-30B5-CAAC-743939C70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82" y="1965645"/>
            <a:ext cx="2102336" cy="21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CA34-582E-4FB7-4884-7F6AB20B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Dyakonov</a:t>
            </a:r>
            <a:r>
              <a:rPr lang="en-US" dirty="0"/>
              <a:t>-Shur Instability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F7756-4D82-40A1-F001-13BA5362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3CAD4-2D05-688E-DA44-73AD7A68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EA468-2C67-D2D0-1BA4-EE36FF1A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483E4E38-9D45-C6D8-B363-CC46AC2BA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202918"/>
              </p:ext>
            </p:extLst>
          </p:nvPr>
        </p:nvGraphicFramePr>
        <p:xfrm>
          <a:off x="698056" y="1723314"/>
          <a:ext cx="1743441" cy="859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441">
                  <a:extLst>
                    <a:ext uri="{9D8B030D-6E8A-4147-A177-3AD203B41FA5}">
                      <a16:colId xmlns:a16="http://schemas.microsoft.com/office/drawing/2014/main" val="2075158597"/>
                    </a:ext>
                  </a:extLst>
                </a:gridCol>
              </a:tblGrid>
              <a:tr h="859386">
                <a:tc>
                  <a:txBody>
                    <a:bodyPr/>
                    <a:lstStyle/>
                    <a:p>
                      <a:endParaRPr lang="en-US" sz="1400" dirty="0">
                        <a:ln w="38100">
                          <a:solidFill>
                            <a:schemeClr val="tx1"/>
                          </a:solidFill>
                        </a:ln>
                        <a:solidFill>
                          <a:srgbClr val="9AE66E"/>
                        </a:solidFill>
                        <a:highlight>
                          <a:srgbClr val="9AE66E"/>
                        </a:highlight>
                      </a:endParaRPr>
                    </a:p>
                  </a:txBody>
                  <a:tcPr marL="68580" marR="68580" marT="34290" marB="3429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AF2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F2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F2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99273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5AD5B147-29D0-D803-DF48-F0EC80D70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576115"/>
              </p:ext>
            </p:extLst>
          </p:nvPr>
        </p:nvGraphicFramePr>
        <p:xfrm>
          <a:off x="6523075" y="1717737"/>
          <a:ext cx="1963982" cy="89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82">
                  <a:extLst>
                    <a:ext uri="{9D8B030D-6E8A-4147-A177-3AD203B41FA5}">
                      <a16:colId xmlns:a16="http://schemas.microsoft.com/office/drawing/2014/main" val="2075158597"/>
                    </a:ext>
                  </a:extLst>
                </a:gridCol>
              </a:tblGrid>
              <a:tr h="898968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38100" cap="flat" cmpd="sng" algn="ctr">
                      <a:solidFill>
                        <a:srgbClr val="87D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7D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7D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99273"/>
                  </a:ext>
                </a:extLst>
              </a:tr>
            </a:tbl>
          </a:graphicData>
        </a:graphic>
      </p:graphicFrame>
      <p:sp>
        <p:nvSpPr>
          <p:cNvPr id="11" name="Right Brace 10">
            <a:extLst>
              <a:ext uri="{FF2B5EF4-FFF2-40B4-BE49-F238E27FC236}">
                <a16:creationId xmlns:a16="http://schemas.microsoft.com/office/drawing/2014/main" id="{52B0CF36-00B3-50D4-E31A-6E2C13BA112C}"/>
              </a:ext>
            </a:extLst>
          </p:cNvPr>
          <p:cNvSpPr/>
          <p:nvPr/>
        </p:nvSpPr>
        <p:spPr>
          <a:xfrm rot="16200000">
            <a:off x="4332789" y="-500311"/>
            <a:ext cx="270605" cy="3979717"/>
          </a:xfrm>
          <a:prstGeom prst="rightBrace">
            <a:avLst>
              <a:gd name="adj1" fmla="val 14675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5CC9D-939C-2276-D0AA-3806D7A64AED}"/>
                  </a:ext>
                </a:extLst>
              </p:cNvPr>
              <p:cNvSpPr txBox="1"/>
              <p:nvPr/>
            </p:nvSpPr>
            <p:spPr>
              <a:xfrm>
                <a:off x="4379704" y="1012914"/>
                <a:ext cx="192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5CC9D-939C-2276-D0AA-3806D7A64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04" y="1012914"/>
                <a:ext cx="192296" cy="276999"/>
              </a:xfrm>
              <a:prstGeom prst="rect">
                <a:avLst/>
              </a:prstGeom>
              <a:blipFill>
                <a:blip r:embed="rId2"/>
                <a:stretch>
                  <a:fillRect l="-18750" r="-25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FBDEA324-CA90-5417-DC63-55B3AEF64B3B}"/>
              </a:ext>
            </a:extLst>
          </p:cNvPr>
          <p:cNvSpPr/>
          <p:nvPr/>
        </p:nvSpPr>
        <p:spPr>
          <a:xfrm>
            <a:off x="3637901" y="1923826"/>
            <a:ext cx="171450" cy="1714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C0FF42-8EC0-7F9D-444A-13A4C6830E9D}"/>
              </a:ext>
            </a:extLst>
          </p:cNvPr>
          <p:cNvSpPr/>
          <p:nvPr/>
        </p:nvSpPr>
        <p:spPr>
          <a:xfrm>
            <a:off x="4859513" y="2021031"/>
            <a:ext cx="171450" cy="1714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7D7F2C-FE89-0CF0-859A-8D8A30361E98}"/>
              </a:ext>
            </a:extLst>
          </p:cNvPr>
          <p:cNvSpPr/>
          <p:nvPr/>
        </p:nvSpPr>
        <p:spPr>
          <a:xfrm>
            <a:off x="3090036" y="2119506"/>
            <a:ext cx="171450" cy="1714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111D57-D697-0F7C-9FAF-4A7131BC3DE7}"/>
              </a:ext>
            </a:extLst>
          </p:cNvPr>
          <p:cNvSpPr/>
          <p:nvPr/>
        </p:nvSpPr>
        <p:spPr>
          <a:xfrm>
            <a:off x="4579180" y="2192481"/>
            <a:ext cx="171450" cy="1714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4B584A-14A7-B28D-125B-604909EFB39C}"/>
              </a:ext>
            </a:extLst>
          </p:cNvPr>
          <p:cNvSpPr/>
          <p:nvPr/>
        </p:nvSpPr>
        <p:spPr>
          <a:xfrm>
            <a:off x="4109321" y="2033781"/>
            <a:ext cx="171450" cy="1714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8893D6-FDEE-E8DD-FEB3-383CB5E4CE6F}"/>
              </a:ext>
            </a:extLst>
          </p:cNvPr>
          <p:cNvSpPr/>
          <p:nvPr/>
        </p:nvSpPr>
        <p:spPr>
          <a:xfrm>
            <a:off x="5499902" y="2263526"/>
            <a:ext cx="171450" cy="1714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8494DE-D91E-F0CE-833B-181577D4A786}"/>
                  </a:ext>
                </a:extLst>
              </p:cNvPr>
              <p:cNvSpPr txBox="1"/>
              <p:nvPr/>
            </p:nvSpPr>
            <p:spPr>
              <a:xfrm>
                <a:off x="3678747" y="2169770"/>
                <a:ext cx="321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8494DE-D91E-F0CE-833B-181577D4A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747" y="2169770"/>
                <a:ext cx="321691" cy="276999"/>
              </a:xfrm>
              <a:prstGeom prst="rect">
                <a:avLst/>
              </a:prstGeom>
              <a:blipFill>
                <a:blip r:embed="rId3"/>
                <a:stretch>
                  <a:fillRect l="-769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68AC34-7EA7-3F6B-900B-789F3E5A1598}"/>
              </a:ext>
            </a:extLst>
          </p:cNvPr>
          <p:cNvCxnSpPr>
            <a:cxnSpLocks/>
          </p:cNvCxnSpPr>
          <p:nvPr/>
        </p:nvCxnSpPr>
        <p:spPr>
          <a:xfrm flipH="1" flipV="1">
            <a:off x="4268257" y="2279276"/>
            <a:ext cx="43350" cy="4817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80199B-9F45-A9F7-576B-054B2A2DB111}"/>
                  </a:ext>
                </a:extLst>
              </p:cNvPr>
              <p:cNvSpPr txBox="1"/>
              <p:nvPr/>
            </p:nvSpPr>
            <p:spPr>
              <a:xfrm>
                <a:off x="3567745" y="2776469"/>
                <a:ext cx="7809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80199B-9F45-A9F7-576B-054B2A2DB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745" y="2776469"/>
                <a:ext cx="780918" cy="307777"/>
              </a:xfrm>
              <a:prstGeom prst="rect">
                <a:avLst/>
              </a:prstGeom>
              <a:blipFill>
                <a:blip r:embed="rId4"/>
                <a:stretch>
                  <a:fillRect l="-3175" r="-9524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1BF7CC-F2A7-FB49-7915-CEA8967EE4F2}"/>
                  </a:ext>
                </a:extLst>
              </p:cNvPr>
              <p:cNvSpPr txBox="1"/>
              <p:nvPr/>
            </p:nvSpPr>
            <p:spPr>
              <a:xfrm>
                <a:off x="3567745" y="3110670"/>
                <a:ext cx="27620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rgbClr val="87D5F8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000" b="0" i="1" smtClean="0">
                          <a:solidFill>
                            <a:srgbClr val="87D5F8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1BF7CC-F2A7-FB49-7915-CEA8967EE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745" y="3110670"/>
                <a:ext cx="2762038" cy="307777"/>
              </a:xfrm>
              <a:prstGeom prst="rect">
                <a:avLst/>
              </a:prstGeom>
              <a:blipFill>
                <a:blip r:embed="rId5"/>
                <a:stretch>
                  <a:fillRect l="-457" r="-2740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44C877-66D8-F11B-6230-899ADCBD2A2C}"/>
                  </a:ext>
                </a:extLst>
              </p:cNvPr>
              <p:cNvSpPr txBox="1"/>
              <p:nvPr/>
            </p:nvSpPr>
            <p:spPr>
              <a:xfrm>
                <a:off x="1138352" y="3117441"/>
                <a:ext cx="13828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AF27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AF278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i="1">
                              <a:solidFill>
                                <a:srgbClr val="FAF278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AF27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AF27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AF27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44C877-66D8-F11B-6230-899ADCBD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352" y="3117441"/>
                <a:ext cx="1382814" cy="307777"/>
              </a:xfrm>
              <a:prstGeom prst="rect">
                <a:avLst/>
              </a:prstGeom>
              <a:blipFill>
                <a:blip r:embed="rId6"/>
                <a:stretch>
                  <a:fillRect l="-1818" r="-90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FD9E44-61F2-4795-5F63-000EE68AB007}"/>
                  </a:ext>
                </a:extLst>
              </p:cNvPr>
              <p:cNvSpPr txBox="1"/>
              <p:nvPr/>
            </p:nvSpPr>
            <p:spPr>
              <a:xfrm>
                <a:off x="6914922" y="3120621"/>
                <a:ext cx="1859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rgbClr val="87D5F8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i="1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87D5F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𝑚𝑛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87D5F8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FD9E44-61F2-4795-5F63-000EE68AB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922" y="3120621"/>
                <a:ext cx="1859034" cy="307777"/>
              </a:xfrm>
              <a:prstGeom prst="rect">
                <a:avLst/>
              </a:prstGeom>
              <a:blipFill>
                <a:blip r:embed="rId7"/>
                <a:stretch>
                  <a:fillRect l="-680" r="-68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E3A788-F809-17CE-E86A-2837FAE21F81}"/>
              </a:ext>
            </a:extLst>
          </p:cNvPr>
          <p:cNvCxnSpPr>
            <a:cxnSpLocks/>
          </p:cNvCxnSpPr>
          <p:nvPr/>
        </p:nvCxnSpPr>
        <p:spPr>
          <a:xfrm flipV="1">
            <a:off x="2046136" y="2724092"/>
            <a:ext cx="338519" cy="384125"/>
          </a:xfrm>
          <a:prstGeom prst="straightConnector1">
            <a:avLst/>
          </a:prstGeom>
          <a:ln w="9525">
            <a:solidFill>
              <a:srgbClr val="FAF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6759C7-60D3-E85B-FF2D-62E73795D00B}"/>
              </a:ext>
            </a:extLst>
          </p:cNvPr>
          <p:cNvCxnSpPr>
            <a:cxnSpLocks/>
          </p:cNvCxnSpPr>
          <p:nvPr/>
        </p:nvCxnSpPr>
        <p:spPr>
          <a:xfrm flipH="1" flipV="1">
            <a:off x="6523075" y="2751280"/>
            <a:ext cx="414912" cy="344930"/>
          </a:xfrm>
          <a:prstGeom prst="straightConnector1">
            <a:avLst/>
          </a:prstGeom>
          <a:ln w="9525">
            <a:solidFill>
              <a:srgbClr val="87D5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647958-8910-B6A3-6E73-C5C1A1732778}"/>
                  </a:ext>
                </a:extLst>
              </p:cNvPr>
              <p:cNvSpPr txBox="1"/>
              <p:nvPr/>
            </p:nvSpPr>
            <p:spPr>
              <a:xfrm>
                <a:off x="600357" y="3920955"/>
                <a:ext cx="7886700" cy="1884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dirty="0" err="1"/>
                  <a:t>Dyakonov</a:t>
                </a:r>
                <a:r>
                  <a:rPr lang="en-US" sz="2000" dirty="0"/>
                  <a:t>, Shur, 1993] 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normal modes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iωt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CA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—Terahertz!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CA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𝐿𝑠</m:t>
                        </m:r>
                      </m:den>
                    </m:f>
                    <m:func>
                      <m:func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CA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 </m:t>
                    </m:r>
                    <m:r>
                      <m:rPr>
                        <m:sty m:val="p"/>
                      </m:rPr>
                      <a:rPr lang="en-CA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en-CA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CA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647958-8910-B6A3-6E73-C5C1A1732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57" y="3920955"/>
                <a:ext cx="7886700" cy="1884234"/>
              </a:xfrm>
              <a:prstGeom prst="rect">
                <a:avLst/>
              </a:prstGeom>
              <a:blipFill>
                <a:blip r:embed="rId8"/>
                <a:stretch>
                  <a:fillRect l="-643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5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F1A1-DF2F-3142-54F6-22D63951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Obstacles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E3D20-C4BA-13E8-EB81-C82CEA0688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Boundary conditions (in particular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CA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const</m:t>
                    </m:r>
                    <m:r>
                      <a:rPr lang="en-CA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TeraHertz</a:t>
                </a:r>
                <a:r>
                  <a:rPr lang="en-US" dirty="0"/>
                  <a:t> antennae… without this,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FA6977"/>
                        </a:solidFill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CA" b="0" i="1" smtClean="0">
                        <a:solidFill>
                          <a:srgbClr val="FA6977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FA6977"/>
                        </a:solidFill>
                        <a:latin typeface="Cambria Math" panose="02040503050406030204" pitchFamily="18" charset="0"/>
                      </a:rPr>
                      <m:t>pW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Momentum relaxation,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Im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&lt;0 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mr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[Mendl, </a:t>
                </a:r>
                <a:r>
                  <a:rPr lang="en-US" dirty="0" err="1"/>
                  <a:t>Polini</a:t>
                </a:r>
                <a:r>
                  <a:rPr lang="en-US" dirty="0"/>
                  <a:t>, Lucas, 2022]</a:t>
                </a:r>
              </a:p>
              <a:p>
                <a:r>
                  <a:rPr lang="en-US" dirty="0"/>
                  <a:t>Crossover to ballistic physics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7E3D20-C4BA-13E8-EB81-C82CEA068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302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E52DE-D514-5359-262D-6C953E14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15CF-37DB-F232-66D9-89EB42B9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D2B5E-5A84-88D5-E654-5AD7ED48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D661E-12E4-4602-25CC-853F11659879}"/>
                  </a:ext>
                </a:extLst>
              </p:cNvPr>
              <p:cNvSpPr txBox="1"/>
              <p:nvPr/>
            </p:nvSpPr>
            <p:spPr>
              <a:xfrm>
                <a:off x="1414669" y="4090133"/>
                <a:ext cx="6314661" cy="1015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87D5F8"/>
                    </a:solidFill>
                  </a:rPr>
                  <a:t>Today’s punchline:  </a:t>
                </a:r>
                <a:r>
                  <a:rPr lang="en-US" sz="2000" dirty="0"/>
                  <a:t>ballistic transport should </a:t>
                </a:r>
                <a:r>
                  <a:rPr lang="en-US" sz="2000" dirty="0" err="1">
                    <a:solidFill>
                      <a:srgbClr val="87D5F8"/>
                    </a:solidFill>
                  </a:rPr>
                  <a:t>favour</a:t>
                </a:r>
                <a:r>
                  <a:rPr lang="en-US" sz="2000" dirty="0"/>
                  <a:t> the DS instability; in particular,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CA" sz="2000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CA" sz="2000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  <m:t>ee</m:t>
                        </m:r>
                      </m:sub>
                      <m:sup>
                        <m:r>
                          <a:rPr lang="en-CA" sz="2000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near instability onset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D661E-12E4-4602-25CC-853F1165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669" y="4090133"/>
                <a:ext cx="6314661" cy="1015663"/>
              </a:xfrm>
              <a:prstGeom prst="rect">
                <a:avLst/>
              </a:prstGeom>
              <a:blipFill>
                <a:blip r:embed="rId3"/>
                <a:stretch>
                  <a:fillRect l="-800" t="-2439" b="-85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1CF76E-D007-D5C9-3B7F-73C760C0D485}"/>
              </a:ext>
            </a:extLst>
          </p:cNvPr>
          <p:cNvCxnSpPr>
            <a:cxnSpLocks/>
          </p:cNvCxnSpPr>
          <p:nvPr/>
        </p:nvCxnSpPr>
        <p:spPr>
          <a:xfrm flipH="1">
            <a:off x="904972" y="2978870"/>
            <a:ext cx="33276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8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EF0DE-A853-322F-5649-791DFBFB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4D5B-4DDA-3F5A-10A0-BA012618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nonlinear cartoon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063AC4-47AA-F615-03BF-F4F2DE1A8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89174"/>
                <a:ext cx="7886700" cy="4987789"/>
              </a:xfrm>
            </p:spPr>
            <p:txBody>
              <a:bodyPr/>
              <a:lstStyle/>
              <a:p>
                <a:r>
                  <a:rPr lang="en-CA" dirty="0"/>
                  <a:t>Take gas of fermions with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CA" dirty="0"/>
                  <a:t>They have a distribution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in equilibrium and near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is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CA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>
                  <a:solidFill>
                    <a:srgbClr val="87D5F8"/>
                  </a:solidFill>
                </a:endParaRPr>
              </a:p>
              <a:p>
                <a:endParaRPr lang="en-CA" dirty="0">
                  <a:solidFill>
                    <a:srgbClr val="87D5F8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063AC4-47AA-F615-03BF-F4F2DE1A8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89174"/>
                <a:ext cx="7886700" cy="4987789"/>
              </a:xfrm>
              <a:blipFill>
                <a:blip r:embed="rId2"/>
                <a:stretch>
                  <a:fillRect l="-643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7F4CF-DEF2-8349-70A4-49EA3DBD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B4458-D853-CF08-1C6E-A2C2F483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EA36-D1A7-5083-D928-A6FCADFF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ABB7D3-A408-8623-400B-4AB01B87E23D}"/>
                  </a:ext>
                </a:extLst>
              </p:cNvPr>
              <p:cNvSpPr txBox="1"/>
              <p:nvPr/>
            </p:nvSpPr>
            <p:spPr>
              <a:xfrm>
                <a:off x="3389363" y="2401651"/>
                <a:ext cx="2264457" cy="527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solidFill>
                            <a:srgbClr val="FA6977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CA" sz="2000" b="0" i="1" smtClean="0">
                          <a:solidFill>
                            <a:srgbClr val="FA697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2000" b="0" i="1" smtClean="0">
                          <a:solidFill>
                            <a:srgbClr val="FA697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000" b="0" i="1" smtClean="0">
                          <a:solidFill>
                            <a:srgbClr val="FA6977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ABB7D3-A408-8623-400B-4AB01B87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63" y="2401651"/>
                <a:ext cx="2264457" cy="527132"/>
              </a:xfrm>
              <a:prstGeom prst="rect">
                <a:avLst/>
              </a:prstGeom>
              <a:blipFill>
                <a:blip r:embed="rId3"/>
                <a:stretch>
                  <a:fillRect l="-2235" t="-2381" r="-391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FD9144-ECD9-98BC-2178-837DDC845E09}"/>
              </a:ext>
            </a:extLst>
          </p:cNvPr>
          <p:cNvSpPr txBox="1"/>
          <p:nvPr/>
        </p:nvSpPr>
        <p:spPr>
          <a:xfrm>
            <a:off x="6457950" y="3039303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Ballistic limit: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C8A0B6-6123-4CBF-206A-FB2164C792C4}"/>
                  </a:ext>
                </a:extLst>
              </p:cNvPr>
              <p:cNvSpPr txBox="1"/>
              <p:nvPr/>
            </p:nvSpPr>
            <p:spPr>
              <a:xfrm>
                <a:off x="6929457" y="3480955"/>
                <a:ext cx="10397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rgbClr val="FA6977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CA" sz="2000" i="1">
                          <a:solidFill>
                            <a:srgbClr val="FA697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2000" i="1">
                          <a:solidFill>
                            <a:srgbClr val="FA697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000" i="1">
                          <a:solidFill>
                            <a:srgbClr val="FA6977"/>
                          </a:solidFill>
                          <a:latin typeface="Cambria Math" panose="02040503050406030204" pitchFamily="18" charset="0"/>
                        </a:rPr>
                        <m:t>]=0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C8A0B6-6123-4CBF-206A-FB2164C79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457" y="3480955"/>
                <a:ext cx="1039708" cy="307777"/>
              </a:xfrm>
              <a:prstGeom prst="rect">
                <a:avLst/>
              </a:prstGeom>
              <a:blipFill>
                <a:blip r:embed="rId4"/>
                <a:stretch>
                  <a:fillRect l="-4819" r="-4819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13C96A-F5F8-7E23-CC3A-8F673DFC2EF7}"/>
                  </a:ext>
                </a:extLst>
              </p:cNvPr>
              <p:cNvSpPr txBox="1"/>
              <p:nvPr/>
            </p:nvSpPr>
            <p:spPr>
              <a:xfrm>
                <a:off x="477730" y="2982816"/>
                <a:ext cx="4273379" cy="202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/>
                  <a:t>Hydrodynamic limit:</a:t>
                </a:r>
              </a:p>
              <a:p>
                <a:r>
                  <a:rPr lang="en-US" sz="2000" dirty="0"/>
                  <a:t>Local thermodynamic equilibrium consistent with conserved </a:t>
                </a:r>
                <a:r>
                  <a:rPr lang="en-US" sz="2000" i="1" dirty="0">
                    <a:solidFill>
                      <a:srgbClr val="FAF278"/>
                    </a:solidFill>
                  </a:rPr>
                  <a:t>particle number</a:t>
                </a:r>
                <a:r>
                  <a:rPr lang="en-US" sz="2000" dirty="0"/>
                  <a:t> and </a:t>
                </a:r>
                <a:r>
                  <a:rPr lang="en-US" sz="2000" i="1" dirty="0">
                    <a:solidFill>
                      <a:srgbClr val="87D5F8"/>
                    </a:solidFill>
                  </a:rPr>
                  <a:t>momentum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solidFill>
                                <a:srgbClr val="FAF278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CA" sz="2000" b="0" i="1" smtClean="0">
                                  <a:solidFill>
                                    <a:srgbClr val="FAF27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0" smtClean="0">
                                  <a:solidFill>
                                    <a:srgbClr val="FAF278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CA" sz="2000" b="1" i="0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d>
                            <m:dPr>
                              <m:ctrlPr>
                                <a:rPr lang="en-CA" sz="2000" b="0" i="1" smtClean="0">
                                  <a:solidFill>
                                    <a:srgbClr val="87D5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1" i="0" smtClean="0">
                                  <a:solidFill>
                                    <a:srgbClr val="87D5F8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b="1" i="0" smtClean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13C96A-F5F8-7E23-CC3A-8F673DFC2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0" y="2982816"/>
                <a:ext cx="4273379" cy="2021131"/>
              </a:xfrm>
              <a:prstGeom prst="rect">
                <a:avLst/>
              </a:prstGeom>
              <a:blipFill>
                <a:blip r:embed="rId5"/>
                <a:stretch>
                  <a:fillRect l="-1484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9DC7F3-1035-E71B-BA4A-3F6B933E76FF}"/>
                  </a:ext>
                </a:extLst>
              </p:cNvPr>
              <p:cNvSpPr txBox="1"/>
              <p:nvPr/>
            </p:nvSpPr>
            <p:spPr>
              <a:xfrm>
                <a:off x="2339304" y="5260398"/>
                <a:ext cx="4823610" cy="7733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72000" tIns="72000" rIns="72000" b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FA6977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solidFill>
                                <a:srgbClr val="FA697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FA697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𝑒𝑒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FA697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1" i="0" smtClean="0">
                              <a:solidFill>
                                <a:srgbClr val="FA6977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CA" b="0" i="1" smtClean="0">
                              <a:solidFill>
                                <a:srgbClr val="FA697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rgbClr val="FAF278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FAF27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solidFill>
                                        <a:srgbClr val="FAF278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CA" b="1">
                                  <a:solidFill>
                                    <a:srgbClr val="87D5F8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87D5F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solidFill>
                                        <a:srgbClr val="87D5F8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9DC7F3-1035-E71B-BA4A-3F6B933E7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304" y="5260398"/>
                <a:ext cx="4823610" cy="773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3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DCE87-D402-F923-057B-6FD44259F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8D53-FDC9-54D9-CD1C-1A1A40A5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nonlinear cartoon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DCCD58-0C1D-AB34-7FEE-035FA41C8C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Parameterize: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Giving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Final ingredient: presence of background flow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87D5F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>
                  <a:solidFill>
                    <a:srgbClr val="87D5F8"/>
                  </a:solidFill>
                </a:endParaRPr>
              </a:p>
              <a:p>
                <a:endParaRPr lang="en-CA" dirty="0">
                  <a:solidFill>
                    <a:srgbClr val="87D5F8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DCCD58-0C1D-AB34-7FEE-035FA41C8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14D31-CA3B-9002-98FF-C346626F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DC86-4F6A-71A6-378E-97E54853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D408C-49FD-5058-4780-376A4D6C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2FEFC-67D8-52F6-EFD9-D6F226C7F6A5}"/>
                  </a:ext>
                </a:extLst>
              </p:cNvPr>
              <p:cNvSpPr txBox="1"/>
              <p:nvPr/>
            </p:nvSpPr>
            <p:spPr>
              <a:xfrm>
                <a:off x="1017927" y="1951844"/>
                <a:ext cx="24208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2000" b="0" i="1" smtClean="0">
                        <a:solidFill>
                          <a:srgbClr val="9AE66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×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2FEFC-67D8-52F6-EFD9-D6F226C7F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27" y="1951844"/>
                <a:ext cx="2420856" cy="307777"/>
              </a:xfrm>
              <a:prstGeom prst="rect">
                <a:avLst/>
              </a:prstGeom>
              <a:blipFill>
                <a:blip r:embed="rId3"/>
                <a:stretch>
                  <a:fillRect l="-4712" t="-769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74A21E-AE9E-0358-DB61-F9E740EEB27B}"/>
                  </a:ext>
                </a:extLst>
              </p:cNvPr>
              <p:cNvSpPr txBox="1"/>
              <p:nvPr/>
            </p:nvSpPr>
            <p:spPr>
              <a:xfrm>
                <a:off x="2591625" y="3352587"/>
                <a:ext cx="3960749" cy="525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FA697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FA697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FA697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74A21E-AE9E-0358-DB61-F9E740EEB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625" y="3352587"/>
                <a:ext cx="3960749" cy="525593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B932A9-9852-8497-AC58-DA043DDCA273}"/>
                  </a:ext>
                </a:extLst>
              </p:cNvPr>
              <p:cNvSpPr txBox="1"/>
              <p:nvPr/>
            </p:nvSpPr>
            <p:spPr>
              <a:xfrm>
                <a:off x="5771290" y="1695260"/>
                <a:ext cx="2909450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000" b="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000" b="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000" b="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000" b="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rgbClr val="9AE66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0" i="1" smtClean="0">
                          <a:solidFill>
                            <a:srgbClr val="9AE66E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000" b="0" i="1" smtClean="0">
                          <a:solidFill>
                            <a:srgbClr val="9AE66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000" b="0" i="1" smtClean="0">
                          <a:solidFill>
                            <a:srgbClr val="9AE66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000" b="0" i="1" smtClean="0">
                          <a:solidFill>
                            <a:srgbClr val="9AE66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B932A9-9852-8497-AC58-DA043DDCA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90" y="1695260"/>
                <a:ext cx="2909450" cy="527067"/>
              </a:xfrm>
              <a:prstGeom prst="rect">
                <a:avLst/>
              </a:prstGeom>
              <a:blipFill>
                <a:blip r:embed="rId5"/>
                <a:stretch>
                  <a:fillRect r="-1304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8FEE4B-CB9B-3F06-1627-E04BAB34B650}"/>
                  </a:ext>
                </a:extLst>
              </p:cNvPr>
              <p:cNvSpPr txBox="1"/>
              <p:nvPr/>
            </p:nvSpPr>
            <p:spPr>
              <a:xfrm>
                <a:off x="5771290" y="2251603"/>
                <a:ext cx="2376676" cy="41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A" sz="2000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000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2000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000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000" b="0" i="1" smtClean="0">
                        <a:solidFill>
                          <a:srgbClr val="87D5F8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b>
                      <m:sSubPr>
                        <m:ctrlPr>
                          <a:rPr lang="en-CA" sz="2000" b="0" i="1" smtClean="0">
                            <a:solidFill>
                              <a:srgbClr val="9AE66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solidFill>
                              <a:srgbClr val="9AE66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rgbClr val="9AE66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000" b="0" i="1" smtClean="0">
                        <a:solidFill>
                          <a:srgbClr val="9AE66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000" b="0" i="1" smtClean="0">
                        <a:solidFill>
                          <a:srgbClr val="9AE66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2000" b="0" i="1" smtClean="0">
                        <a:solidFill>
                          <a:srgbClr val="9AE66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000" b="0" i="1" smtClean="0">
                        <a:solidFill>
                          <a:srgbClr val="9AE66E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000" b="0" i="1" smtClean="0">
                        <a:solidFill>
                          <a:srgbClr val="9AE66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8FEE4B-CB9B-3F06-1627-E04BAB34B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90" y="2251603"/>
                <a:ext cx="2376676" cy="411844"/>
              </a:xfrm>
              <a:prstGeom prst="rect">
                <a:avLst/>
              </a:prstGeom>
              <a:blipFill>
                <a:blip r:embed="rId6"/>
                <a:stretch>
                  <a:fillRect r="-372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1659B22E-0FE5-2836-4CE2-CB025ED0476C}"/>
              </a:ext>
            </a:extLst>
          </p:cNvPr>
          <p:cNvSpPr/>
          <p:nvPr/>
        </p:nvSpPr>
        <p:spPr>
          <a:xfrm rot="10800000">
            <a:off x="5369708" y="1861594"/>
            <a:ext cx="270605" cy="746871"/>
          </a:xfrm>
          <a:prstGeom prst="rightBrace">
            <a:avLst>
              <a:gd name="adj1" fmla="val 14675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EF03B4-54C2-75B1-1C7C-B607C706E8BE}"/>
                  </a:ext>
                </a:extLst>
              </p:cNvPr>
              <p:cNvSpPr txBox="1"/>
              <p:nvPr/>
            </p:nvSpPr>
            <p:spPr>
              <a:xfrm>
                <a:off x="3662959" y="4755398"/>
                <a:ext cx="17172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EF03B4-54C2-75B1-1C7C-B607C706E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959" y="4755398"/>
                <a:ext cx="1717265" cy="307777"/>
              </a:xfrm>
              <a:prstGeom prst="rect">
                <a:avLst/>
              </a:prstGeom>
              <a:blipFill>
                <a:blip r:embed="rId7"/>
                <a:stretch>
                  <a:fillRect l="-294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A9DC1-E423-68E9-384B-0A4B7A35A239}"/>
                  </a:ext>
                </a:extLst>
              </p:cNvPr>
              <p:cNvSpPr txBox="1"/>
              <p:nvPr/>
            </p:nvSpPr>
            <p:spPr>
              <a:xfrm>
                <a:off x="3372711" y="1766129"/>
                <a:ext cx="1738874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sz="2000" i="1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 i="1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2000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CA" sz="2000" i="1">
                                  <a:solidFill>
                                    <a:srgbClr val="9AE66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A9DC1-E423-68E9-384B-0A4B7A35A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711" y="1766129"/>
                <a:ext cx="1738874" cy="746871"/>
              </a:xfrm>
              <a:prstGeom prst="rect">
                <a:avLst/>
              </a:prstGeom>
              <a:blipFill>
                <a:blip r:embed="rId8"/>
                <a:stretch>
                  <a:fillRect l="-52899" t="-149153" r="-725" b="-20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0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6D3B5-B961-8674-2845-D1A1A5F79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368E-2376-BD84-FB85-566585F1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nonlinear cartoon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CC92-CE87-71E9-22E7-3C5B8E4A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F6CB-B7DA-6E77-9BB6-DCCBA771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EB956-8365-A028-FC67-CE35C845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20C7CA-2573-1C61-1567-4B6BC9DDA622}"/>
                  </a:ext>
                </a:extLst>
              </p:cNvPr>
              <p:cNvSpPr txBox="1"/>
              <p:nvPr/>
            </p:nvSpPr>
            <p:spPr>
              <a:xfrm>
                <a:off x="1685632" y="1083502"/>
                <a:ext cx="3960749" cy="3459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20C7CA-2573-1C61-1567-4B6BC9DDA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32" y="1083502"/>
                <a:ext cx="3960749" cy="345961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69CD60-EC58-E256-DAE7-E5E743FCE83D}"/>
                  </a:ext>
                </a:extLst>
              </p:cNvPr>
              <p:cNvSpPr txBox="1"/>
              <p:nvPr/>
            </p:nvSpPr>
            <p:spPr>
              <a:xfrm>
                <a:off x="1425215" y="1540390"/>
                <a:ext cx="3960749" cy="525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69CD60-EC58-E256-DAE7-E5E743FCE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215" y="1540390"/>
                <a:ext cx="3960749" cy="525593"/>
              </a:xfrm>
              <a:prstGeom prst="rect">
                <a:avLst/>
              </a:prstGeom>
              <a:blipFill>
                <a:blip r:embed="rId3"/>
                <a:stretch>
                  <a:fillRect l="-223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640814-C1F0-5F3A-3A88-77C40C5D2D76}"/>
                  </a:ext>
                </a:extLst>
              </p:cNvPr>
              <p:cNvSpPr txBox="1"/>
              <p:nvPr/>
            </p:nvSpPr>
            <p:spPr>
              <a:xfrm>
                <a:off x="1425215" y="2132065"/>
                <a:ext cx="3960749" cy="525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640814-C1F0-5F3A-3A88-77C40C5D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215" y="2132065"/>
                <a:ext cx="3960749" cy="525593"/>
              </a:xfrm>
              <a:prstGeom prst="rect">
                <a:avLst/>
              </a:prstGeom>
              <a:blipFill>
                <a:blip r:embed="rId4"/>
                <a:stretch>
                  <a:fillRect l="-223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6625AB-3B19-99DB-E795-1E2FF436B0C2}"/>
              </a:ext>
            </a:extLst>
          </p:cNvPr>
          <p:cNvCxnSpPr>
            <a:cxnSpLocks/>
          </p:cNvCxnSpPr>
          <p:nvPr/>
        </p:nvCxnSpPr>
        <p:spPr>
          <a:xfrm>
            <a:off x="4958067" y="2740908"/>
            <a:ext cx="0" cy="71478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1AEE03-DA58-0EF2-C2AC-2297A1092E46}"/>
                  </a:ext>
                </a:extLst>
              </p:cNvPr>
              <p:cNvSpPr txBox="1"/>
              <p:nvPr/>
            </p:nvSpPr>
            <p:spPr>
              <a:xfrm>
                <a:off x="920017" y="3476496"/>
                <a:ext cx="4682921" cy="525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87D5F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000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1AEE03-DA58-0EF2-C2AC-2297A1092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7" y="3476496"/>
                <a:ext cx="4682921" cy="525593"/>
              </a:xfrm>
              <a:prstGeom prst="rect">
                <a:avLst/>
              </a:prstGeom>
              <a:blipFill>
                <a:blip r:embed="rId5"/>
                <a:stretch>
                  <a:fillRect l="-189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D7BAC9-A610-98A6-BCCE-68DFEF45DB72}"/>
                  </a:ext>
                </a:extLst>
              </p:cNvPr>
              <p:cNvSpPr txBox="1"/>
              <p:nvPr/>
            </p:nvSpPr>
            <p:spPr>
              <a:xfrm>
                <a:off x="5288781" y="2101830"/>
                <a:ext cx="902363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CA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D7BAC9-A610-98A6-BCCE-68DFEF45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781" y="2101830"/>
                <a:ext cx="902363" cy="567207"/>
              </a:xfrm>
              <a:prstGeom prst="rect">
                <a:avLst/>
              </a:prstGeom>
              <a:blipFill>
                <a:blip r:embed="rId6"/>
                <a:stretch>
                  <a:fillRect t="-4348" r="-138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9CDCB6-B944-29F7-FEBB-28ABD1ECAF65}"/>
                  </a:ext>
                </a:extLst>
              </p:cNvPr>
              <p:cNvSpPr txBox="1"/>
              <p:nvPr/>
            </p:nvSpPr>
            <p:spPr>
              <a:xfrm>
                <a:off x="5358839" y="3455688"/>
                <a:ext cx="916468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CA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9AE66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9CDCB6-B944-29F7-FEBB-28ABD1ECA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839" y="3455688"/>
                <a:ext cx="916468" cy="567207"/>
              </a:xfrm>
              <a:prstGeom prst="rect">
                <a:avLst/>
              </a:prstGeom>
              <a:blipFill>
                <a:blip r:embed="rId7"/>
                <a:stretch>
                  <a:fillRect t="-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61F639-A157-3B50-89D6-8386C1AC3E24}"/>
                  </a:ext>
                </a:extLst>
              </p:cNvPr>
              <p:cNvSpPr txBox="1"/>
              <p:nvPr/>
            </p:nvSpPr>
            <p:spPr>
              <a:xfrm>
                <a:off x="6191144" y="2056019"/>
                <a:ext cx="2094869" cy="644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0" i="1" smtClean="0">
                                      <a:solidFill>
                                        <a:srgbClr val="9AE66E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rgbClr val="9AE66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Sup>
                                <m:sSub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CA" i="1" smtClean="0">
                                      <a:solidFill>
                                        <a:srgbClr val="9AE66E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rgbClr val="9AE66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61F639-A157-3B50-89D6-8386C1AC3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144" y="2056019"/>
                <a:ext cx="2094869" cy="64460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4D3E40-D14E-6884-25F5-E96D78C53D99}"/>
                  </a:ext>
                </a:extLst>
              </p:cNvPr>
              <p:cNvSpPr txBox="1"/>
              <p:nvPr/>
            </p:nvSpPr>
            <p:spPr>
              <a:xfrm>
                <a:off x="626883" y="4326086"/>
                <a:ext cx="7739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at lowest order in</a:t>
                </a:r>
                <a:r>
                  <a:rPr lang="en-CA" sz="2000" b="0" dirty="0">
                    <a:solidFill>
                      <a:srgbClr val="FA697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solidFill>
                              <a:srgbClr val="FA697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solidFill>
                              <a:srgbClr val="FA6977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2000" b="0" i="0" smtClean="0">
                            <a:solidFill>
                              <a:srgbClr val="FA6977"/>
                            </a:solidFill>
                            <a:latin typeface="Cambria Math" panose="02040503050406030204" pitchFamily="18" charset="0"/>
                          </a:rPr>
                          <m:t>ee</m:t>
                        </m:r>
                      </m:sub>
                    </m:sSub>
                  </m:oMath>
                </a14:m>
                <a:r>
                  <a:rPr lang="en-US" sz="2000" dirty="0"/>
                  <a:t>, right hand side vanishes, and one can show: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4D3E40-D14E-6884-25F5-E96D78C53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3" y="4326086"/>
                <a:ext cx="7739042" cy="400110"/>
              </a:xfrm>
              <a:prstGeom prst="rect">
                <a:avLst/>
              </a:prstGeom>
              <a:blipFill>
                <a:blip r:embed="rId9"/>
                <a:stretch>
                  <a:fillRect l="-820" t="-9375" r="-82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624931-2E3D-E229-8335-DF7DFB1A23AF}"/>
                  </a:ext>
                </a:extLst>
              </p:cNvPr>
              <p:cNvSpPr txBox="1"/>
              <p:nvPr/>
            </p:nvSpPr>
            <p:spPr>
              <a:xfrm>
                <a:off x="2147333" y="4827149"/>
                <a:ext cx="3960749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rgbClr val="FAF278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rgbClr val="87D5F8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624931-2E3D-E229-8335-DF7DFB1A2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333" y="4827149"/>
                <a:ext cx="3960749" cy="576183"/>
              </a:xfrm>
              <a:prstGeom prst="rect">
                <a:avLst/>
              </a:prstGeom>
              <a:blipFill>
                <a:blip r:embed="rId10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C9D4D-360E-E48E-CB4E-C22C1670BA2E}"/>
                  </a:ext>
                </a:extLst>
              </p:cNvPr>
              <p:cNvSpPr txBox="1"/>
              <p:nvPr/>
            </p:nvSpPr>
            <p:spPr>
              <a:xfrm>
                <a:off x="-283488" y="5383443"/>
                <a:ext cx="6391570" cy="795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000" b="0" i="1" smtClean="0">
                          <a:solidFill>
                            <a:srgbClr val="87D5F8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b="0" i="1" smtClean="0">
                                      <a:solidFill>
                                        <a:srgbClr val="87D5F8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b="0" i="1" smtClean="0">
                                      <a:solidFill>
                                        <a:srgbClr val="FAF27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DC9D4D-360E-E48E-CB4E-C22C1670B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3488" y="5383443"/>
                <a:ext cx="6391570" cy="7954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34A8BF40-0D91-3A07-AA3A-3E81BF98E621}"/>
              </a:ext>
            </a:extLst>
          </p:cNvPr>
          <p:cNvSpPr/>
          <p:nvPr/>
        </p:nvSpPr>
        <p:spPr>
          <a:xfrm>
            <a:off x="5163216" y="4911522"/>
            <a:ext cx="270605" cy="1097022"/>
          </a:xfrm>
          <a:prstGeom prst="rightBrace">
            <a:avLst>
              <a:gd name="adj1" fmla="val 14675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397523-E0D0-6566-FD06-213B693C40FF}"/>
              </a:ext>
            </a:extLst>
          </p:cNvPr>
          <p:cNvSpPr txBox="1"/>
          <p:nvPr/>
        </p:nvSpPr>
        <p:spPr>
          <a:xfrm>
            <a:off x="5646381" y="4995829"/>
            <a:ext cx="3083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Hydrodynamics in the “</a:t>
            </a:r>
            <a:r>
              <a:rPr lang="en-CA" sz="2000" dirty="0" err="1"/>
              <a:t>Boussinesq</a:t>
            </a:r>
            <a:r>
              <a:rPr lang="en-CA" sz="2000" dirty="0"/>
              <a:t>” approximation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40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8" grpId="0"/>
      <p:bldP spid="19" grpId="0"/>
      <p:bldP spid="20" grpId="0"/>
      <p:bldP spid="21" grpId="0"/>
      <p:bldP spid="24" grpId="0"/>
      <p:bldP spid="25" grpId="0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EE5C9-CED6-CD1C-FC81-8A64B477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FC39-EC88-A516-3544-B7650056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Numerics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B8D1-C57B-313D-9515-801F02144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>
              <a:solidFill>
                <a:srgbClr val="87D5F8"/>
              </a:solidFill>
            </a:endParaRPr>
          </a:p>
          <a:p>
            <a:endParaRPr lang="en-CA" dirty="0">
              <a:solidFill>
                <a:srgbClr val="87D5F8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6BB92-4EFB-3ABB-F321-DC3776B4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1D78-F2C3-BDCC-8E75-2FBC2B0F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FD9F4-A856-2044-0C1A-ABBF948A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F8AE1D-2741-E8D3-1B35-EC17CFDD8058}"/>
                  </a:ext>
                </a:extLst>
              </p:cNvPr>
              <p:cNvSpPr txBox="1"/>
              <p:nvPr/>
            </p:nvSpPr>
            <p:spPr>
              <a:xfrm>
                <a:off x="1657722" y="1712027"/>
                <a:ext cx="1676421" cy="617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r>
                        <a:rPr lang="en-CA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F8AE1D-2741-E8D3-1B35-EC17CFDD8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722" y="1712027"/>
                <a:ext cx="1676421" cy="617926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A845C9-2F39-7CA2-CCCF-26A6D933E545}"/>
                  </a:ext>
                </a:extLst>
              </p:cNvPr>
              <p:cNvSpPr txBox="1"/>
              <p:nvPr/>
            </p:nvSpPr>
            <p:spPr>
              <a:xfrm>
                <a:off x="6039636" y="1770212"/>
                <a:ext cx="1676421" cy="617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r>
                        <a:rPr lang="en-CA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A845C9-2F39-7CA2-CCCF-26A6D933E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636" y="1770212"/>
                <a:ext cx="1676421" cy="617926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graph of a waveform&#10;&#10;AI-generated content may be incorrect.">
            <a:extLst>
              <a:ext uri="{FF2B5EF4-FFF2-40B4-BE49-F238E27FC236}">
                <a16:creationId xmlns:a16="http://schemas.microsoft.com/office/drawing/2014/main" id="{A8A281DF-E35D-7E99-6E4F-95CB23100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0" y="2479418"/>
            <a:ext cx="4084653" cy="3063490"/>
          </a:xfrm>
          <a:prstGeom prst="rect">
            <a:avLst/>
          </a:prstGeom>
        </p:spPr>
      </p:pic>
      <p:pic>
        <p:nvPicPr>
          <p:cNvPr id="22" name="Picture 21" descr="A graph of a function&#10;&#10;AI-generated content may be incorrect.">
            <a:extLst>
              <a:ext uri="{FF2B5EF4-FFF2-40B4-BE49-F238E27FC236}">
                <a16:creationId xmlns:a16="http://schemas.microsoft.com/office/drawing/2014/main" id="{60AE0D93-5CD2-C19C-D85E-8E6A0B43A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98" y="2479419"/>
            <a:ext cx="4084652" cy="3063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C350A-8ABD-BE9C-AEFD-8990767165AF}"/>
                  </a:ext>
                </a:extLst>
              </p:cNvPr>
              <p:cNvSpPr txBox="1"/>
              <p:nvPr/>
            </p:nvSpPr>
            <p:spPr>
              <a:xfrm>
                <a:off x="628650" y="1132529"/>
                <a:ext cx="4015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Truncate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0C350A-8ABD-BE9C-AEFD-899076716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32529"/>
                <a:ext cx="4015819" cy="400110"/>
              </a:xfrm>
              <a:prstGeom prst="rect">
                <a:avLst/>
              </a:prstGeom>
              <a:blipFill>
                <a:blip r:embed="rId7"/>
                <a:stretch>
                  <a:fillRect l="-1262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08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82163-F105-E2FA-99CE-6EE531ECE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D2CE-378E-8416-C71F-6180C12E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Numerics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49BB-DF5B-74B7-43E4-239CFE94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>
              <a:solidFill>
                <a:srgbClr val="87D5F8"/>
              </a:solidFill>
            </a:endParaRPr>
          </a:p>
          <a:p>
            <a:endParaRPr lang="en-CA" dirty="0">
              <a:solidFill>
                <a:srgbClr val="87D5F8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942D8-4BA8-F79F-AF90-B5C88E29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2025-03-19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70777-AB4B-1977-E2D9-547B1889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APS Global Physics Summit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7528-A624-86B4-07A0-7B6C5798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8BB7-2E22-4DC3-AA49-A0E89C021D76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84AF5B-44B0-5A73-5717-DA0446CA5D65}"/>
                  </a:ext>
                </a:extLst>
              </p:cNvPr>
              <p:cNvSpPr txBox="1"/>
              <p:nvPr/>
            </p:nvSpPr>
            <p:spPr>
              <a:xfrm>
                <a:off x="2686050" y="440539"/>
                <a:ext cx="1676421" cy="617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solidFill>
                                    <a:srgbClr val="FA6977"/>
                                  </a:solidFill>
                                  <a:latin typeface="Cambria Math" panose="02040503050406030204" pitchFamily="18" charset="0"/>
                                </a:rPr>
                                <m:t>ee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r>
                        <a:rPr lang="en-CA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84AF5B-44B0-5A73-5717-DA0446CA5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440539"/>
                <a:ext cx="1676421" cy="617926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D216BA1B-7FF7-6F7F-D4A8-770DE614C7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16.20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432653"/>
            <a:ext cx="9144000" cy="457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B73964-E5EB-0F5A-3075-EA38325A744D}"/>
              </a:ext>
            </a:extLst>
          </p:cNvPr>
          <p:cNvSpPr/>
          <p:nvPr/>
        </p:nvSpPr>
        <p:spPr>
          <a:xfrm>
            <a:off x="3308807" y="1482449"/>
            <a:ext cx="2894029" cy="2043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CE899-7354-3CED-7067-099EC307C551}"/>
              </a:ext>
            </a:extLst>
          </p:cNvPr>
          <p:cNvSpPr/>
          <p:nvPr/>
        </p:nvSpPr>
        <p:spPr>
          <a:xfrm>
            <a:off x="6202836" y="1482449"/>
            <a:ext cx="2752629" cy="2043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12ABA-1206-6A31-C6C5-86AB66A74B2D}"/>
              </a:ext>
            </a:extLst>
          </p:cNvPr>
          <p:cNvSpPr/>
          <p:nvPr/>
        </p:nvSpPr>
        <p:spPr>
          <a:xfrm>
            <a:off x="235670" y="3642758"/>
            <a:ext cx="2853378" cy="2164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811AD-2805-1E23-7DED-49FDCC9DA50D}"/>
              </a:ext>
            </a:extLst>
          </p:cNvPr>
          <p:cNvSpPr/>
          <p:nvPr/>
        </p:nvSpPr>
        <p:spPr>
          <a:xfrm>
            <a:off x="3329131" y="3642758"/>
            <a:ext cx="2894029" cy="2164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89A75-0270-97B2-C4A6-2059A3CE524D}"/>
              </a:ext>
            </a:extLst>
          </p:cNvPr>
          <p:cNvSpPr/>
          <p:nvPr/>
        </p:nvSpPr>
        <p:spPr>
          <a:xfrm>
            <a:off x="6202835" y="3642758"/>
            <a:ext cx="2894029" cy="2164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9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academi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emic" id="{3E554AA9-CBD2-4FEB-81B0-7D293C266525}" vid="{E54478D2-AFE6-463F-8EB5-6D09A8EF35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9AF20AA-1505-9947-BC8B-22EAD3F38FC3}">
  <we:reference id="4b785c87-866c-4bad-85d8-5d1ae467ac9a" version="3.16.1.0" store="EXCatalog" storeType="EXCatalog"/>
  <we:alternateReferences>
    <we:reference id="WA104381909" version="3.16.1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F5994337641D4F8C117CEC7CDCEECE" ma:contentTypeVersion="10" ma:contentTypeDescription="Create a new document." ma:contentTypeScope="" ma:versionID="23a080ef7bfce7e1ee52e81811e2db36">
  <xsd:schema xmlns:xsd="http://www.w3.org/2001/XMLSchema" xmlns:xs="http://www.w3.org/2001/XMLSchema" xmlns:p="http://schemas.microsoft.com/office/2006/metadata/properties" xmlns:ns3="81922e17-d834-4a9e-9db7-8a228096eb7f" xmlns:ns4="dfed2866-ba26-407c-b7fb-f50841af4d5d" targetNamespace="http://schemas.microsoft.com/office/2006/metadata/properties" ma:root="true" ma:fieldsID="5dc84ab84676ad89440312159a08fc5b" ns3:_="" ns4:_="">
    <xsd:import namespace="81922e17-d834-4a9e-9db7-8a228096eb7f"/>
    <xsd:import namespace="dfed2866-ba26-407c-b7fb-f50841af4d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_dlc_DocId" minOccurs="0"/>
                <xsd:element ref="ns4:_dlc_DocIdUrl" minOccurs="0"/>
                <xsd:element ref="ns4:_dlc_DocIdPersistId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922e17-d834-4a9e-9db7-8a228096eb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d2866-ba26-407c-b7fb-f50841af4d5d" elementFormDefault="qualified">
    <xsd:import namespace="http://schemas.microsoft.com/office/2006/documentManagement/types"/>
    <xsd:import namespace="http://schemas.microsoft.com/office/infopath/2007/PartnerControls"/>
    <xsd:element name="_dlc_DocId" ma:index="17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D3DA8F-2A9C-4042-A0F4-17016DB123D6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29CA9BF-D4DF-4D6B-8D86-C5126015E9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922e17-d834-4a9e-9db7-8a228096eb7f"/>
    <ds:schemaRef ds:uri="dfed2866-ba26-407c-b7fb-f50841af4d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BC6C4E-083C-421F-93E8-2CBCAF1DC86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8477D9B-C0D5-46ED-BAC4-3A0B0CB51193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dfed2866-ba26-407c-b7fb-f50841af4d5d"/>
    <ds:schemaRef ds:uri="81922e17-d834-4a9e-9db7-8a228096eb7f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academic</Template>
  <TotalTime>13210</TotalTime>
  <Words>573</Words>
  <Application>Microsoft Macintosh PowerPoint</Application>
  <PresentationFormat>On-screen Show (4:3)</PresentationFormat>
  <Paragraphs>163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Wingdings</vt:lpstr>
      <vt:lpstr>academic</vt:lpstr>
      <vt:lpstr> Endpoint of a Ballistic Dyakonov-Shur Instability</vt:lpstr>
      <vt:lpstr>Acknowledgments</vt:lpstr>
      <vt:lpstr>Dyakonov-Shur Instability</vt:lpstr>
      <vt:lpstr>Obstacles</vt:lpstr>
      <vt:lpstr>A nonlinear cartoon</vt:lpstr>
      <vt:lpstr>A nonlinear cartoon</vt:lpstr>
      <vt:lpstr>A nonlinear cartoon</vt:lpstr>
      <vt:lpstr>Numerics</vt:lpstr>
      <vt:lpstr>Numerics</vt:lpstr>
      <vt:lpstr>Characterization</vt:lpstr>
      <vt:lpstr>Conclusions &amp; 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Theories for Active Matter</dc:title>
  <dc:creator>jfarrellhfx</dc:creator>
  <cp:lastModifiedBy>Jack Farrell</cp:lastModifiedBy>
  <cp:revision>29</cp:revision>
  <dcterms:created xsi:type="dcterms:W3CDTF">2022-10-21T21:28:12Z</dcterms:created>
  <dcterms:modified xsi:type="dcterms:W3CDTF">2026-01-12T05:22:53Z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0x01010069F5994337641D4F8C117CEC7CDCEECE</vt:lpwstr>
  </property>
</Properties>
</file>